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3" r:id="rId4"/>
    <p:sldId id="263" r:id="rId5"/>
    <p:sldId id="266" r:id="rId6"/>
    <p:sldId id="265" r:id="rId7"/>
    <p:sldId id="264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1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2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793E-0706-4C62-B3E6-65C35283365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0BCA-507D-4B1C-A2CD-29A292122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5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chhoc.com/tai-lieu-day-hoc-vat-ly-9-tap-1-2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3" y="6096001"/>
            <a:ext cx="7141029" cy="812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5486" y="-76199"/>
            <a:ext cx="7141029" cy="81267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600200" y="1143000"/>
            <a:ext cx="8763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9: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JOULE- LENZ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6728" y="2764970"/>
            <a:ext cx="2057400" cy="26452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JOULE-LENZ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6128658" y="2514600"/>
            <a:ext cx="2558143" cy="1676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0" y="4343400"/>
            <a:ext cx="2579914" cy="1676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Joule- Lenz</a:t>
            </a:r>
          </a:p>
        </p:txBody>
      </p:sp>
      <p:cxnSp>
        <p:nvCxnSpPr>
          <p:cNvPr id="11" name="Straight Arrow Connector 10"/>
          <p:cNvCxnSpPr>
            <a:endCxn id="9" idx="2"/>
          </p:cNvCxnSpPr>
          <p:nvPr/>
        </p:nvCxnSpPr>
        <p:spPr>
          <a:xfrm flipV="1">
            <a:off x="5274129" y="3352800"/>
            <a:ext cx="854529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2"/>
          </p:cNvCxnSpPr>
          <p:nvPr/>
        </p:nvCxnSpPr>
        <p:spPr>
          <a:xfrm>
            <a:off x="5274128" y="4191000"/>
            <a:ext cx="821872" cy="990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4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79344" y="0"/>
                <a:ext cx="9088657" cy="6705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8: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Bếp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2h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HĐT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U=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220V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2,5 kWh.</a:t>
                </a: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a/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bếp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b/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suất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bếp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c/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CĐDĐ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bếp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 algn="just">
                  <a:buNone/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t=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2h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7200s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a/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bếp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dụng:1 kWh = 3.600.000 J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A= 2,5 kWh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2,5.3600.000= 9000000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(J)</a:t>
                </a: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b/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suất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bếp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A= P .t= &gt; P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=A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c/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CĐDĐ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bếp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U.I.t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=&gt;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  <a:p>
                <a:pPr marL="0" indent="0" algn="just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sz="2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sz="2800" dirty="0">
                    <a:latin typeface="Times New Roman" pitchFamily="18" charset="0"/>
                    <a:cs typeface="Times New Roman" pitchFamily="18" charset="0"/>
                  </a:rPr>
                </a:b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44" y="0"/>
                <a:ext cx="9088657" cy="6705600"/>
              </a:xfrm>
              <a:prstGeom prst="rect">
                <a:avLst/>
              </a:prstGeom>
              <a:blipFill>
                <a:blip r:embed="rId2"/>
                <a:stretch>
                  <a:fillRect l="-1341" t="-909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43" y="0"/>
            <a:ext cx="14097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44442" y="4343400"/>
                <a:ext cx="3254352" cy="781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9.0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latin typeface="Times New Roman" pitchFamily="18" charset="0"/>
                            <a:cs typeface="Times New Roman" pitchFamily="18" charset="0"/>
                          </a:rPr>
                          <m:t>00000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7200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1250 W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42" y="4343400"/>
                <a:ext cx="3254352" cy="781176"/>
              </a:xfrm>
              <a:prstGeom prst="rect">
                <a:avLst/>
              </a:prstGeom>
              <a:blipFill>
                <a:blip r:embed="rId4"/>
                <a:stretch>
                  <a:fillRect l="-3745" r="-2996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58271" y="5562600"/>
                <a:ext cx="2531462" cy="781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90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latin typeface="Times New Roman" pitchFamily="18" charset="0"/>
                            <a:cs typeface="Times New Roman" pitchFamily="18" charset="0"/>
                          </a:rPr>
                          <m:t>00000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220.7200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5,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7A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271" y="5562600"/>
                <a:ext cx="2531462" cy="781176"/>
              </a:xfrm>
              <a:prstGeom prst="rect">
                <a:avLst/>
              </a:prstGeom>
              <a:blipFill>
                <a:blip r:embed="rId5"/>
                <a:stretch>
                  <a:fillRect r="-3614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4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398485" y="-241550"/>
            <a:ext cx="890588" cy="22118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314" y="-233998"/>
            <a:ext cx="890588" cy="219678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81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0" y="-152400"/>
            <a:ext cx="1279069" cy="2819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65131" y="4648200"/>
            <a:ext cx="1279069" cy="24268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00200" y="2449285"/>
            <a:ext cx="2057400" cy="26452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JOULE-LENZ</a:t>
            </a:r>
            <a:endParaRPr lang="en-US" sz="2400" b="1" dirty="0"/>
          </a:p>
        </p:txBody>
      </p:sp>
      <p:sp>
        <p:nvSpPr>
          <p:cNvPr id="18" name="Oval 17"/>
          <p:cNvSpPr/>
          <p:nvPr/>
        </p:nvSpPr>
        <p:spPr>
          <a:xfrm>
            <a:off x="4485978" y="1463107"/>
            <a:ext cx="2558143" cy="1676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64206" y="4604655"/>
            <a:ext cx="2579914" cy="1676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Joule- Lenz</a:t>
            </a:r>
          </a:p>
        </p:txBody>
      </p:sp>
      <p:cxnSp>
        <p:nvCxnSpPr>
          <p:cNvPr id="20" name="Straight Arrow Connector 19"/>
          <p:cNvCxnSpPr>
            <a:stCxn id="17" idx="3"/>
            <a:endCxn id="18" idx="2"/>
          </p:cNvCxnSpPr>
          <p:nvPr/>
        </p:nvCxnSpPr>
        <p:spPr>
          <a:xfrm flipV="1">
            <a:off x="3657601" y="2301308"/>
            <a:ext cx="828377" cy="147059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2"/>
          </p:cNvCxnSpPr>
          <p:nvPr/>
        </p:nvCxnSpPr>
        <p:spPr>
          <a:xfrm>
            <a:off x="3657600" y="3940629"/>
            <a:ext cx="806606" cy="150222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ecision 11"/>
              <p:cNvSpPr/>
              <p:nvPr/>
            </p:nvSpPr>
            <p:spPr>
              <a:xfrm>
                <a:off x="7713591" y="799080"/>
                <a:ext cx="2743200" cy="1284512"/>
              </a:xfrm>
              <a:prstGeom prst="flowChartDecision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RI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  <m:r>
                          <a:rPr lang="en-US" sz="2400" b="1" baseline="3000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Flowchart: Decisio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591" y="799080"/>
                <a:ext cx="2743200" cy="1284512"/>
              </a:xfrm>
              <a:prstGeom prst="flowChartDecision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Decision 13"/>
              <p:cNvSpPr/>
              <p:nvPr/>
            </p:nvSpPr>
            <p:spPr>
              <a:xfrm>
                <a:off x="7773461" y="2421052"/>
                <a:ext cx="2683330" cy="1295400"/>
              </a:xfrm>
              <a:prstGeom prst="flowChartDecision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A=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RI</a:t>
                </a:r>
                <a:r>
                  <a:rPr lang="en-US" sz="2000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.t</a:t>
                </a:r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  <m:r>
                          <a:rPr lang="en-US" sz="2000" b="1" i="1" baseline="3000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0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.t</a:t>
                </a:r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Flowchart: Decisio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461" y="2421052"/>
                <a:ext cx="2683330" cy="1295400"/>
              </a:xfrm>
              <a:prstGeom prst="flowChartDecision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8" idx="6"/>
            <a:endCxn id="12" idx="1"/>
          </p:cNvCxnSpPr>
          <p:nvPr/>
        </p:nvCxnSpPr>
        <p:spPr>
          <a:xfrm flipV="1">
            <a:off x="7044121" y="1441337"/>
            <a:ext cx="669471" cy="85997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stCxn id="18" idx="6"/>
            <a:endCxn id="14" idx="1"/>
          </p:cNvCxnSpPr>
          <p:nvPr/>
        </p:nvCxnSpPr>
        <p:spPr>
          <a:xfrm>
            <a:off x="7044121" y="2301308"/>
            <a:ext cx="729341" cy="76744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4" name="Flowchart: Decision 33"/>
          <p:cNvSpPr/>
          <p:nvPr/>
        </p:nvSpPr>
        <p:spPr>
          <a:xfrm>
            <a:off x="7713591" y="3940628"/>
            <a:ext cx="2743200" cy="1284512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R.I</a:t>
            </a:r>
            <a:r>
              <a:rPr lang="en-US" sz="2400" b="1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lowchart: Decision 34"/>
          <p:cNvSpPr/>
          <p:nvPr/>
        </p:nvSpPr>
        <p:spPr>
          <a:xfrm>
            <a:off x="7773461" y="5562600"/>
            <a:ext cx="2683330" cy="1295400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>
            <a:endCxn id="34" idx="1"/>
          </p:cNvCxnSpPr>
          <p:nvPr/>
        </p:nvCxnSpPr>
        <p:spPr>
          <a:xfrm flipV="1">
            <a:off x="7044121" y="4582885"/>
            <a:ext cx="669471" cy="85997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/>
          <p:cNvCxnSpPr>
            <a:endCxn id="35" idx="1"/>
          </p:cNvCxnSpPr>
          <p:nvPr/>
        </p:nvCxnSpPr>
        <p:spPr>
          <a:xfrm>
            <a:off x="7044121" y="5442856"/>
            <a:ext cx="729341" cy="76744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170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  <p:bldP spid="14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57943"/>
            <a:ext cx="4572000" cy="457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1"/>
            <a:ext cx="4409628" cy="377734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69.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542" y="6172200"/>
            <a:ext cx="509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[PDF] </a:t>
            </a:r>
            <a:r>
              <a:rPr lang="en-US" dirty="0" err="1">
                <a:hlinkClick r:id="rId3"/>
              </a:rPr>
              <a:t>Tài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liệu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dạy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học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Vật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Lý</a:t>
            </a:r>
            <a:r>
              <a:rPr lang="en-US" dirty="0">
                <a:hlinkClick r:id="rId3"/>
              </a:rPr>
              <a:t> 9 </a:t>
            </a:r>
            <a:r>
              <a:rPr lang="en-US" dirty="0" err="1">
                <a:hlinkClick r:id="rId3"/>
              </a:rPr>
              <a:t>Tập</a:t>
            </a:r>
            <a:r>
              <a:rPr lang="en-US" dirty="0">
                <a:hlinkClick r:id="rId3"/>
              </a:rPr>
              <a:t> 1,2 (</a:t>
            </a:r>
            <a:r>
              <a:rPr lang="en-US" dirty="0" err="1">
                <a:hlinkClick r:id="rId3"/>
              </a:rPr>
              <a:t>sachhoc.com</a:t>
            </a:r>
            <a:r>
              <a:rPr lang="en-US" dirty="0">
                <a:hlinkClick r:id="rId3"/>
              </a:rPr>
              <a:t>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1" y="6541532"/>
            <a:ext cx="57440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9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098" name="Picture 2" descr="PDF] Tài Liệu Dạy Học Vật Lý 9 Trọn Bộ Tập 1 , Tập 2 (Bản đầy đủ mới nhấ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00" y="1012372"/>
            <a:ext cx="3635918" cy="49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34886" y="198438"/>
                <a:ext cx="8980714" cy="6507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Định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luật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Ohm: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suất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dòng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smtClean="0"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1: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minh: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a/   </a:t>
                </a:r>
                <a:r>
                  <a:rPr lang="en-US" sz="2800" b="1" dirty="0">
                    <a:solidFill>
                      <a:srgbClr val="FF0000"/>
                    </a:solidFill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RI</a:t>
                </a:r>
                <a:r>
                  <a:rPr lang="en-US" sz="2800" b="1" baseline="30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  <m:r>
                          <a:rPr lang="en-US" sz="2800" b="1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			    b/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RI</a:t>
                </a:r>
                <a:r>
                  <a:rPr lang="en-US" sz="2800" b="1" baseline="30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  <m:r>
                          <a:rPr lang="en-US" sz="2800" b="1" i="1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.t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a/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U.I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800" dirty="0"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R.I.I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U=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R.I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>
                  <a:buFont typeface="Symbol"/>
                  <a:buChar char="Þ"/>
                </a:pPr>
                <a:r>
                  <a:rPr lang="en-US" sz="2800" dirty="0"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RI</a:t>
                </a:r>
                <a:r>
                  <a:rPr lang="en-US" sz="2800" baseline="30000" dirty="0" err="1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(1)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U.I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buFont typeface="Symbol"/>
                  <a:buChar char="Þ"/>
                </a:pPr>
                <a:r>
                  <a:rPr lang="en-US" sz="2800" dirty="0"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U.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latin typeface="Cambria Math"/>
                          </a:rPr>
                          <m:t>𝐔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latin typeface="Cambria Math"/>
                          </a:rPr>
                          <m:t>𝐔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  <a:p>
                <a:pPr>
                  <a:buFont typeface="Symbol"/>
                  <a:buChar char="Þ"/>
                </a:pPr>
                <a:r>
                  <a:rPr lang="en-US" sz="2800" dirty="0"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1">
                            <a:latin typeface="Cambria Math"/>
                          </a:rPr>
                          <m:t>U</m:t>
                        </m:r>
                        <m:r>
                          <a:rPr lang="en-US" sz="2800" baseline="30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1">
                            <a:latin typeface="Cambria Math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(2)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86" y="198438"/>
                <a:ext cx="8980714" cy="6507163"/>
              </a:xfrm>
              <a:prstGeom prst="rect">
                <a:avLst/>
              </a:prstGeom>
              <a:blipFill>
                <a:blip r:embed="rId2"/>
                <a:stretch>
                  <a:fillRect l="-1629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29400" y="685800"/>
            <a:ext cx="1524000" cy="46013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Blackadder ITC" pitchFamily="82" charset="0"/>
                <a:cs typeface="Times New Roman" pitchFamily="18" charset="0"/>
              </a:rPr>
              <a:t>P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U.I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600" y="1295400"/>
            <a:ext cx="2351314" cy="5334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2800" b="1" dirty="0" err="1">
                <a:solidFill>
                  <a:srgbClr val="FF0000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U.I.t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40087" y="0"/>
                <a:ext cx="1164771" cy="6858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Blackadder ITC" pitchFamily="82" charset="0"/>
                    <a:cs typeface="Times New Roman" pitchFamily="18" charset="0"/>
                  </a:rPr>
                  <a:t> 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𝐔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87" y="0"/>
                <a:ext cx="1164771" cy="685800"/>
              </a:xfrm>
              <a:prstGeom prst="rect">
                <a:avLst/>
              </a:prstGeom>
              <a:blipFill>
                <a:blip r:embed="rId3"/>
                <a:stretch>
                  <a:fillRect b="-924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53200" y="0"/>
                <a:ext cx="3810000" cy="102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mbol"/>
                  <a:buChar char="Þ"/>
                </a:pP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U=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R.I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   ;         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>
                            <a:latin typeface="Cambria Math"/>
                          </a:rPr>
                          <m:t>𝐔</m:t>
                        </m:r>
                      </m:num>
                      <m:den>
                        <m:r>
                          <a:rPr lang="en-US" sz="2500" b="1">
                            <a:latin typeface="Cambria Math"/>
                          </a:rPr>
                          <m:t>𝐈</m:t>
                        </m:r>
                      </m:den>
                    </m:f>
                  </m:oMath>
                </a14:m>
                <a:endParaRPr lang="en-US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0"/>
                <a:ext cx="3810000" cy="1029128"/>
              </a:xfrm>
              <a:prstGeom prst="rect">
                <a:avLst/>
              </a:prstGeom>
              <a:blipFill>
                <a:blip r:embed="rId4"/>
                <a:stretch>
                  <a:fillRect l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141235" y="3216408"/>
            <a:ext cx="2329130" cy="2514600"/>
            <a:chOff x="4501243" y="3733800"/>
            <a:chExt cx="2329130" cy="2514600"/>
          </a:xfrm>
        </p:grpSpPr>
        <p:sp>
          <p:nvSpPr>
            <p:cNvPr id="10" name="TextBox 9"/>
            <p:cNvSpPr txBox="1"/>
            <p:nvPr/>
          </p:nvSpPr>
          <p:spPr>
            <a:xfrm>
              <a:off x="4561419" y="3733800"/>
              <a:ext cx="22689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b/ Ta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: A=</a:t>
              </a:r>
              <a:r>
                <a:rPr lang="en-US" sz="2400" dirty="0">
                  <a:latin typeface="Blackadder ITC" pitchFamily="82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Blackadder ITC" pitchFamily="82" charset="0"/>
                  <a:cs typeface="Times New Roman" pitchFamily="18" charset="0"/>
                </a:rPr>
                <a:t>P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.t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501243" y="3810000"/>
              <a:ext cx="0" cy="2438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2857" y="3581401"/>
                <a:ext cx="3393108" cy="1058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(1)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=&gt; A=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RI</a:t>
                </a:r>
                <a:r>
                  <a:rPr lang="en-US" sz="2600" baseline="30000" dirty="0" err="1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.t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(2)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=&gt;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𝑈</m:t>
                        </m:r>
                        <m:r>
                          <a:rPr lang="en-US" sz="2600" i="1" baseline="30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7" y="3581401"/>
                <a:ext cx="3393108" cy="1058495"/>
              </a:xfrm>
              <a:prstGeom prst="rect">
                <a:avLst/>
              </a:prstGeom>
              <a:blipFill>
                <a:blip r:embed="rId6"/>
                <a:stretch>
                  <a:fillRect l="-3237" t="-5780" r="-2158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74434" y="4669810"/>
            <a:ext cx="546976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1" y="1306286"/>
            <a:ext cx="851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Công và công suất của điện trở: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15292" y="2856917"/>
                <a:ext cx="3553097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Blackadder ITC" pitchFamily="82" charset="0"/>
                    <a:cs typeface="Times New Roman" pitchFamily="18" charset="0"/>
                  </a:rPr>
                  <a:t>P 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RI</a:t>
                </a:r>
                <a:r>
                  <a:rPr lang="en-US" sz="2800" b="1" baseline="30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  <m:r>
                          <a:rPr lang="en-US" sz="2800" b="1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smtClean="0"/>
                  <a:t> </a:t>
                </a:r>
                <a:r>
                  <a:rPr lang="en-US" sz="2800" smtClean="0">
                    <a:solidFill>
                      <a:srgbClr val="FF0000"/>
                    </a:solidFill>
                  </a:rPr>
                  <a:t>= U.I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92" y="2856917"/>
                <a:ext cx="3553097" cy="710579"/>
              </a:xfrm>
              <a:prstGeom prst="rect">
                <a:avLst/>
              </a:prstGeom>
              <a:blipFill>
                <a:blip r:embed="rId2"/>
                <a:stretch>
                  <a:fillRect l="-3608" b="-1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93669" y="2048839"/>
            <a:ext cx="522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công suất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3669" y="4230204"/>
                <a:ext cx="3592285" cy="987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RI</a:t>
                </a:r>
                <a:r>
                  <a:rPr lang="en-US" sz="2800" b="1" baseline="30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  <m:r>
                          <a:rPr lang="en-US" sz="2800" b="1" i="1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b="1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   = U.I.t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69" y="4230204"/>
                <a:ext cx="3592285" cy="987578"/>
              </a:xfrm>
              <a:prstGeom prst="rect">
                <a:avLst/>
              </a:prstGeom>
              <a:blipFill>
                <a:blip r:embed="rId3"/>
                <a:stretch>
                  <a:fillRect l="-3390" r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3212" y="3613992"/>
            <a:ext cx="683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Tính công của dòng điện( Điện năng) 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1476103" y="104503"/>
            <a:ext cx="9300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9:</a:t>
            </a:r>
          </a:p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CÔNG VÀ CÔNG SUẤT CỦA ĐIỆN TRỞ</a:t>
            </a:r>
          </a:p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 LUẬT JOULE-lenxo</a:t>
            </a: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62000"/>
            <a:ext cx="8991600" cy="57912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(J)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(Ω)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(A)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10886"/>
            <a:ext cx="72390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Joule- Lenz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72" y="0"/>
            <a:ext cx="14097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762000"/>
            <a:ext cx="1676400" cy="6858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R.I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86" y="3243943"/>
            <a:ext cx="140970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62000"/>
            <a:ext cx="8991600" cy="23622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(J)</a:t>
            </a:r>
          </a:p>
          <a:p>
            <a:pPr marL="0" indent="0" algn="just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(Ω)</a:t>
            </a:r>
          </a:p>
          <a:p>
            <a:pPr marL="0" indent="0" algn="just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(A)</a:t>
            </a:r>
          </a:p>
          <a:p>
            <a:pPr marL="0" indent="0" algn="just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10886"/>
            <a:ext cx="72390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Joule- Lenz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72" y="0"/>
            <a:ext cx="14097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09600"/>
            <a:ext cx="1676400" cy="6858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R.I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79344" y="3276600"/>
            <a:ext cx="9088657" cy="3461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Cho biết dây dẫn điện trong một gia đình có điện trở tổng cộng là 0,5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Ω,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cường độ dòng điện chạy trong dây là 6A. Em hãy tìm nhiệt lượng do dây tỏa ra trong 10 min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800" dirty="0"/>
              <a:t/>
            </a:r>
            <a:br>
              <a:rPr lang="vi-VN" sz="2800" dirty="0"/>
            </a:br>
            <a:endParaRPr lang="en-US" sz="2800" dirty="0"/>
          </a:p>
          <a:p>
            <a:pPr marL="0" indent="0" algn="just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t= 10 min = 10.60 = 600 s</a:t>
            </a: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Nhiệt lượng do dây tỏa ra là: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7486" y="6085820"/>
            <a:ext cx="5050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6</a:t>
            </a:r>
            <a:r>
              <a:rPr lang="en-US" baseline="30000" smtClean="0"/>
              <a:t>2</a:t>
            </a:r>
            <a:r>
              <a:rPr lang="en-US"/>
              <a:t>.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=10800J</a:t>
            </a:r>
          </a:p>
        </p:txBody>
      </p:sp>
    </p:spTree>
    <p:extLst>
      <p:ext uri="{BB962C8B-B14F-4D97-AF65-F5344CB8AC3E}">
        <p14:creationId xmlns:p14="http://schemas.microsoft.com/office/powerpoint/2010/main" val="42879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55544" y="-76200"/>
            <a:ext cx="908865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dây dẫn có điện trở R=10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Ω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coi như không đổi có cường độ dòng điện I = 2A chạy qua. Tính nhiệt lượng do dây tỏa ra trong thời gian 10 min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t= 10 min = 10.60 = 600 s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Nhiệt lượng do dây tỏa ra là: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72" y="0"/>
            <a:ext cx="14097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1" y="2219980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10.  2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600 =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24000J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762000"/>
            <a:ext cx="1409700" cy="762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19943" y="729343"/>
            <a:ext cx="8839200" cy="521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Em hãy cho biết, một bàn ủi 220V – 750W tỏa ra nhiệt lượng là bao nhiêu khi đèn hoạt động bình thường trong thời gian 20 min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t = 20 min = 1200s.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Nhiệt lượng tỏa ra bằng công của dòng điện trong mạch: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2800" dirty="0">
                <a:latin typeface="Blackadder ITC" pitchFamily="82" charset="0"/>
                <a:cs typeface="Times New Roman" pitchFamily="18" charset="0"/>
              </a:rPr>
              <a:t> P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1" y="4953000"/>
            <a:ext cx="3219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750.1200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900000J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76401" y="228600"/>
            <a:ext cx="8839200" cy="252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R= 80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CĐDĐ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5 A.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20 phút ?</a:t>
            </a: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b. Tính tiền điện phải trả trong 1 tháng (30 ngày) một ngày sử dụng 20 phút, biết 1 kwh là 1800 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500" dirty="0">
                <a:latin typeface="Times New Roman" pitchFamily="18" charset="0"/>
                <a:cs typeface="Times New Roman" pitchFamily="18" charset="0"/>
              </a:rPr>
            </a:b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0678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Đổi 20 phút = 1200 s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20 min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vi-V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80. 2,5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600 000J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b/ 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Điện năng của bếp trong tháng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A= 600000.30 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Tiền điện trả trong 1 tháng là:   5 .1800=9000 đ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0480" y="2867680"/>
            <a:ext cx="6460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18000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000J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5kWh ( chia cho 3600.000)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597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Blackadder ITC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II. Định luật Joule- Lenz</vt:lpstr>
      <vt:lpstr>II. Định luật Joule- Lenz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dhtdm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2021-10-31T15:27:59Z</dcterms:created>
  <dcterms:modified xsi:type="dcterms:W3CDTF">2021-11-05T02:17:41Z</dcterms:modified>
</cp:coreProperties>
</file>